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2" r:id="rId8"/>
    <p:sldId id="264" r:id="rId9"/>
    <p:sldId id="265" r:id="rId10"/>
    <p:sldId id="266" r:id="rId11"/>
    <p:sldId id="267" r:id="rId12"/>
    <p:sldId id="277" r:id="rId13"/>
    <p:sldId id="268" r:id="rId14"/>
    <p:sldId id="270" r:id="rId15"/>
    <p:sldId id="271" r:id="rId16"/>
    <p:sldId id="274" r:id="rId17"/>
    <p:sldId id="275"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345062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225659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427555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8429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304395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FD7C172-A6A0-4788-ADCA-C4E07DEDCC81}" type="datetimeFigureOut">
              <a:rPr lang="pt-BR" smtClean="0"/>
              <a:t>07/06/2021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172909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FD7C172-A6A0-4788-ADCA-C4E07DEDCC81}" type="datetimeFigureOut">
              <a:rPr lang="pt-BR" smtClean="0"/>
              <a:t>07/06/2021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251950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FD7C172-A6A0-4788-ADCA-C4E07DEDCC81}" type="datetimeFigureOut">
              <a:rPr lang="pt-BR" smtClean="0"/>
              <a:t>07/06/2021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121282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FD7C172-A6A0-4788-ADCA-C4E07DEDCC81}" type="datetimeFigureOut">
              <a:rPr lang="pt-BR" smtClean="0"/>
              <a:t>07/06/2021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183833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D7C172-A6A0-4788-ADCA-C4E07DEDCC81}" type="datetimeFigureOut">
              <a:rPr lang="pt-BR" smtClean="0"/>
              <a:t>07/06/2021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114313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D7C172-A6A0-4788-ADCA-C4E07DEDCC81}" type="datetimeFigureOut">
              <a:rPr lang="pt-BR" smtClean="0"/>
              <a:t>07/06/2021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0CD38B-5AE6-45FE-8170-33361B965805}" type="slidenum">
              <a:rPr lang="pt-BR" smtClean="0"/>
              <a:t>‹nº›</a:t>
            </a:fld>
            <a:endParaRPr lang="pt-BR"/>
          </a:p>
        </p:txBody>
      </p:sp>
    </p:spTree>
    <p:extLst>
      <p:ext uri="{BB962C8B-B14F-4D97-AF65-F5344CB8AC3E}">
        <p14:creationId xmlns:p14="http://schemas.microsoft.com/office/powerpoint/2010/main" val="93116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C172-A6A0-4788-ADCA-C4E07DEDCC81}" type="datetimeFigureOut">
              <a:rPr lang="pt-BR" smtClean="0"/>
              <a:t>07/06/2021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CD38B-5AE6-45FE-8170-33361B965805}" type="slidenum">
              <a:rPr lang="pt-BR" smtClean="0"/>
              <a:t>‹nº›</a:t>
            </a:fld>
            <a:endParaRPr lang="pt-BR"/>
          </a:p>
        </p:txBody>
      </p:sp>
    </p:spTree>
    <p:extLst>
      <p:ext uri="{BB962C8B-B14F-4D97-AF65-F5344CB8AC3E}">
        <p14:creationId xmlns:p14="http://schemas.microsoft.com/office/powerpoint/2010/main" val="423339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915" y="52251"/>
            <a:ext cx="11495314" cy="6635932"/>
          </a:xfrm>
          <a:prstGeom prst="rect">
            <a:avLst/>
          </a:prstGeom>
        </p:spPr>
      </p:pic>
      <p:sp>
        <p:nvSpPr>
          <p:cNvPr id="4" name="Retângulo 3"/>
          <p:cNvSpPr/>
          <p:nvPr/>
        </p:nvSpPr>
        <p:spPr>
          <a:xfrm>
            <a:off x="404949" y="718458"/>
            <a:ext cx="11273246" cy="5755422"/>
          </a:xfrm>
          <a:prstGeom prst="rect">
            <a:avLst/>
          </a:prstGeom>
        </p:spPr>
        <p:txBody>
          <a:bodyPr wrap="square">
            <a:spAutoFit/>
          </a:bodyPr>
          <a:lstStyle/>
          <a:p>
            <a:pPr algn="ctr"/>
            <a:r>
              <a:rPr lang="pt-BR" sz="4000" b="1" dirty="0" smtClean="0"/>
              <a:t>FEDERAÇÃO CATARINENSE DE VOLEIBOL - FCV</a:t>
            </a:r>
          </a:p>
          <a:p>
            <a:pPr algn="ctr"/>
            <a:endParaRPr lang="pt-BR" sz="4000" b="1" dirty="0"/>
          </a:p>
          <a:p>
            <a:pPr algn="ctr"/>
            <a:r>
              <a:rPr lang="pt-BR" sz="4000" b="1" dirty="0" smtClean="0"/>
              <a:t>DEPARTAMENTO DE VÔLEI DE PRAIA </a:t>
            </a:r>
          </a:p>
          <a:p>
            <a:pPr algn="ctr"/>
            <a:endParaRPr lang="pt-BR" sz="4000" b="1" dirty="0" smtClean="0"/>
          </a:p>
          <a:p>
            <a:pPr algn="ctr"/>
            <a:r>
              <a:rPr lang="pt-BR" sz="4000" b="1" dirty="0" smtClean="0"/>
              <a:t>SUGESTÃO DE PROTOCOLO DE SEGURANÇA</a:t>
            </a:r>
          </a:p>
          <a:p>
            <a:pPr algn="ctr"/>
            <a:endParaRPr lang="pt-BR" sz="4000" b="1" dirty="0"/>
          </a:p>
          <a:p>
            <a:pPr algn="ctr"/>
            <a:r>
              <a:rPr lang="pt-BR" sz="4000" b="1" dirty="0" smtClean="0"/>
              <a:t>COVID – 19</a:t>
            </a:r>
          </a:p>
          <a:p>
            <a:pPr algn="ctr"/>
            <a:r>
              <a:rPr lang="pt-BR" sz="4000" b="1" dirty="0" smtClean="0"/>
              <a:t> </a:t>
            </a:r>
          </a:p>
          <a:p>
            <a:pPr algn="ctr"/>
            <a:r>
              <a:rPr lang="pt-BR" sz="2400" b="1" dirty="0" smtClean="0"/>
              <a:t>Junho - 2021</a:t>
            </a:r>
            <a:endParaRPr lang="pt-BR" sz="2400" b="1" dirty="0" smtClean="0"/>
          </a:p>
          <a:p>
            <a:pPr algn="ctr"/>
            <a:r>
              <a:rPr lang="pt-BR" sz="2400" b="1" dirty="0" smtClean="0"/>
              <a:t>OBS: lembramos que, além deste, deve ser seguido o Protocolo de cada Município.</a:t>
            </a:r>
            <a:endParaRPr lang="pt-BR" sz="2400" b="1" dirty="0"/>
          </a:p>
        </p:txBody>
      </p:sp>
    </p:spTree>
    <p:extLst>
      <p:ext uri="{BB962C8B-B14F-4D97-AF65-F5344CB8AC3E}">
        <p14:creationId xmlns:p14="http://schemas.microsoft.com/office/powerpoint/2010/main" val="70105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914" y="52251"/>
            <a:ext cx="11760925" cy="6635932"/>
          </a:xfrm>
          <a:prstGeom prst="rect">
            <a:avLst/>
          </a:prstGeom>
        </p:spPr>
      </p:pic>
      <p:sp>
        <p:nvSpPr>
          <p:cNvPr id="4" name="Retângulo 3"/>
          <p:cNvSpPr/>
          <p:nvPr/>
        </p:nvSpPr>
        <p:spPr>
          <a:xfrm>
            <a:off x="1674637" y="231562"/>
            <a:ext cx="9379812" cy="553998"/>
          </a:xfrm>
          <a:prstGeom prst="rect">
            <a:avLst/>
          </a:prstGeom>
        </p:spPr>
        <p:txBody>
          <a:bodyPr wrap="none">
            <a:spAutoFit/>
          </a:bodyPr>
          <a:lstStyle/>
          <a:p>
            <a:r>
              <a:rPr lang="pt-BR" sz="3000" b="1" dirty="0" smtClean="0"/>
              <a:t>CENTROS DE TREINAMENTOS – Parâmetros de Prevenção </a:t>
            </a:r>
            <a:endParaRPr lang="pt-BR" sz="3000" b="1" dirty="0"/>
          </a:p>
        </p:txBody>
      </p:sp>
      <p:sp>
        <p:nvSpPr>
          <p:cNvPr id="5" name="Retângulo 4"/>
          <p:cNvSpPr/>
          <p:nvPr/>
        </p:nvSpPr>
        <p:spPr>
          <a:xfrm>
            <a:off x="734793" y="1032598"/>
            <a:ext cx="10319656" cy="5293757"/>
          </a:xfrm>
          <a:prstGeom prst="rect">
            <a:avLst/>
          </a:prstGeom>
        </p:spPr>
        <p:txBody>
          <a:bodyPr wrap="square">
            <a:spAutoFit/>
          </a:bodyPr>
          <a:lstStyle/>
          <a:p>
            <a:pPr algn="just"/>
            <a:r>
              <a:rPr lang="pt-BR" sz="2600" b="1" dirty="0" smtClean="0"/>
              <a:t>Condições de saúde -  Cada CENTRO DE TREINAMENTO deve ainda ter os seguintes CUIDADOS:</a:t>
            </a:r>
          </a:p>
          <a:p>
            <a:pPr algn="just"/>
            <a:endParaRPr lang="pt-BR" sz="2600" b="1" dirty="0" smtClean="0"/>
          </a:p>
          <a:p>
            <a:pPr algn="just"/>
            <a:r>
              <a:rPr lang="pt-BR" sz="2600" b="1" dirty="0" smtClean="0"/>
              <a:t> I- O monitoramento de estado de saúde de seus atletas e das pessoas próximas e do relacionamento de cada um, tomando medidas imediatas de isolamento em caso de contágio; </a:t>
            </a:r>
          </a:p>
          <a:p>
            <a:pPr algn="just"/>
            <a:endParaRPr lang="pt-BR" sz="2600" b="1" dirty="0" smtClean="0"/>
          </a:p>
          <a:p>
            <a:pPr algn="just"/>
            <a:r>
              <a:rPr lang="pt-BR" sz="2600" b="1" dirty="0" smtClean="0"/>
              <a:t>II- A testagem frequente e regular das pessoas que interajam com o elenco direta ou indiretamente (auxiliares de limpeza, motoristas, zeladores, </a:t>
            </a:r>
            <a:r>
              <a:rPr lang="pt-BR" sz="2600" b="1" dirty="0" err="1" smtClean="0"/>
              <a:t>etc</a:t>
            </a:r>
            <a:r>
              <a:rPr lang="pt-BR" sz="2600" b="1" dirty="0" smtClean="0"/>
              <a:t>) nos locais de treinamento; </a:t>
            </a:r>
          </a:p>
          <a:p>
            <a:pPr algn="just"/>
            <a:endParaRPr lang="pt-BR" sz="2600" b="1" dirty="0" smtClean="0"/>
          </a:p>
          <a:p>
            <a:pPr algn="just"/>
            <a:r>
              <a:rPr lang="pt-BR" sz="2600" b="1" dirty="0" smtClean="0"/>
              <a:t>III- Garantir medidas de segurança sanitária nos deslocamentos e viagens dos atletas como descritos ACIMA. </a:t>
            </a:r>
            <a:endParaRPr lang="pt-BR" sz="2600" b="1" dirty="0"/>
          </a:p>
        </p:txBody>
      </p:sp>
    </p:spTree>
    <p:extLst>
      <p:ext uri="{BB962C8B-B14F-4D97-AF65-F5344CB8AC3E}">
        <p14:creationId xmlns:p14="http://schemas.microsoft.com/office/powerpoint/2010/main" val="210583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2472143" y="135371"/>
            <a:ext cx="6536469" cy="461665"/>
          </a:xfrm>
          <a:prstGeom prst="rect">
            <a:avLst/>
          </a:prstGeom>
        </p:spPr>
        <p:txBody>
          <a:bodyPr wrap="none">
            <a:spAutoFit/>
          </a:bodyPr>
          <a:lstStyle/>
          <a:p>
            <a:r>
              <a:rPr lang="pt-BR" sz="2400" b="1" dirty="0" smtClean="0"/>
              <a:t>INSTALAÇÕES/ARENA – Parâmetros de Prevenção </a:t>
            </a:r>
            <a:endParaRPr lang="pt-BR" sz="2400" b="1" dirty="0"/>
          </a:p>
        </p:txBody>
      </p:sp>
      <p:sp>
        <p:nvSpPr>
          <p:cNvPr id="11" name="CaixaDeTexto 10"/>
          <p:cNvSpPr txBox="1"/>
          <p:nvPr/>
        </p:nvSpPr>
        <p:spPr>
          <a:xfrm>
            <a:off x="174135" y="994533"/>
            <a:ext cx="6984313" cy="2246769"/>
          </a:xfrm>
          <a:prstGeom prst="rect">
            <a:avLst/>
          </a:prstGeom>
          <a:solidFill>
            <a:schemeClr val="bg2">
              <a:lumMod val="90000"/>
            </a:schemeClr>
          </a:solidFill>
        </p:spPr>
        <p:txBody>
          <a:bodyPr wrap="square" rtlCol="0">
            <a:spAutoFit/>
          </a:bodyPr>
          <a:lstStyle/>
          <a:p>
            <a:pPr algn="ctr"/>
            <a:r>
              <a:rPr lang="pt-BR" sz="2000" b="1" dirty="0" smtClean="0"/>
              <a:t>ÁREA 1: ÁREA EXTERNA (responsabilidade da sede  da etapa)</a:t>
            </a:r>
          </a:p>
          <a:p>
            <a:pPr algn="just"/>
            <a:r>
              <a:rPr lang="pt-BR" sz="2000" dirty="0" smtClean="0"/>
              <a:t>Compreende toda a área externa da arena, que deverá estar cercada por grades de Proteção, com apenas 1 local de entrada e 1 local para a saída para as quadras.</a:t>
            </a:r>
          </a:p>
          <a:p>
            <a:pPr algn="just"/>
            <a:r>
              <a:rPr lang="pt-BR" sz="2000" dirty="0" smtClean="0"/>
              <a:t>DEVERÁ </a:t>
            </a:r>
            <a:r>
              <a:rPr lang="pt-BR" sz="2000" dirty="0" smtClean="0"/>
              <a:t>ter</a:t>
            </a:r>
            <a:r>
              <a:rPr lang="pt-BR" sz="2000" dirty="0" smtClean="0"/>
              <a:t> </a:t>
            </a:r>
            <a:r>
              <a:rPr lang="pt-BR" sz="2000" dirty="0" smtClean="0"/>
              <a:t>1 responsável para aferir a </a:t>
            </a:r>
            <a:r>
              <a:rPr lang="pt-BR" sz="2000" dirty="0" smtClean="0"/>
              <a:t>temperatura e realizar o TESTE RÁPIDO </a:t>
            </a:r>
            <a:r>
              <a:rPr lang="pt-BR" sz="2000" dirty="0" smtClean="0"/>
              <a:t>de quem estiver cadastrado para entrar na arena (reponsabilidade da sede)</a:t>
            </a:r>
            <a:endParaRPr lang="pt-BR" sz="2000" dirty="0"/>
          </a:p>
        </p:txBody>
      </p:sp>
      <p:sp>
        <p:nvSpPr>
          <p:cNvPr id="12" name="CaixaDeTexto 11"/>
          <p:cNvSpPr txBox="1"/>
          <p:nvPr/>
        </p:nvSpPr>
        <p:spPr>
          <a:xfrm>
            <a:off x="8007530" y="1225365"/>
            <a:ext cx="3905793" cy="1477328"/>
          </a:xfrm>
          <a:prstGeom prst="rect">
            <a:avLst/>
          </a:prstGeom>
          <a:solidFill>
            <a:schemeClr val="accent2">
              <a:lumMod val="40000"/>
              <a:lumOff val="60000"/>
            </a:schemeClr>
          </a:solidFill>
        </p:spPr>
        <p:txBody>
          <a:bodyPr wrap="square" rtlCol="0">
            <a:spAutoFit/>
          </a:bodyPr>
          <a:lstStyle/>
          <a:p>
            <a:pPr algn="ctr"/>
            <a:r>
              <a:rPr lang="pt-BR" b="1" dirty="0" smtClean="0"/>
              <a:t>ÁREA 2: ARQUIBANCADAS </a:t>
            </a:r>
          </a:p>
          <a:p>
            <a:pPr algn="ctr"/>
            <a:endParaRPr lang="pt-BR" b="1" dirty="0"/>
          </a:p>
          <a:p>
            <a:pPr algn="ctr"/>
            <a:r>
              <a:rPr lang="pt-BR" b="1" dirty="0" smtClean="0"/>
              <a:t>NÃO SERÃO PERMITIDAS.</a:t>
            </a:r>
          </a:p>
          <a:p>
            <a:pPr algn="ctr"/>
            <a:r>
              <a:rPr lang="pt-BR" b="1" dirty="0" smtClean="0"/>
              <a:t>NÃO SERÁ PERMITIDO A PRESENÇA DE PÚBLICO</a:t>
            </a:r>
          </a:p>
        </p:txBody>
      </p:sp>
      <p:sp>
        <p:nvSpPr>
          <p:cNvPr id="14" name="CaixaDeTexto 13"/>
          <p:cNvSpPr txBox="1"/>
          <p:nvPr/>
        </p:nvSpPr>
        <p:spPr>
          <a:xfrm>
            <a:off x="174135" y="3500842"/>
            <a:ext cx="11739189" cy="3139321"/>
          </a:xfrm>
          <a:prstGeom prst="rect">
            <a:avLst/>
          </a:prstGeom>
          <a:solidFill>
            <a:schemeClr val="accent6">
              <a:lumMod val="40000"/>
              <a:lumOff val="60000"/>
            </a:schemeClr>
          </a:solidFill>
        </p:spPr>
        <p:txBody>
          <a:bodyPr wrap="square" rtlCol="0">
            <a:spAutoFit/>
          </a:bodyPr>
          <a:lstStyle/>
          <a:p>
            <a:pPr algn="just"/>
            <a:r>
              <a:rPr lang="pt-BR" b="1" dirty="0" smtClean="0"/>
              <a:t>ÁREA 3: INTERIOR DA ARENA </a:t>
            </a:r>
          </a:p>
          <a:p>
            <a:pPr algn="just"/>
            <a:r>
              <a:rPr lang="pt-BR" dirty="0" smtClean="0"/>
              <a:t>( tendas das equipes, locais da permanência dos </a:t>
            </a:r>
            <a:r>
              <a:rPr lang="pt-BR" dirty="0" err="1" smtClean="0"/>
              <a:t>CTs</a:t>
            </a:r>
            <a:r>
              <a:rPr lang="pt-BR" dirty="0" smtClean="0"/>
              <a:t>)</a:t>
            </a:r>
          </a:p>
          <a:p>
            <a:pPr marL="285750" indent="-285750" algn="just">
              <a:buFont typeface="Arial" panose="020B0604020202020204" pitchFamily="34" charset="0"/>
              <a:buChar char="•"/>
            </a:pPr>
            <a:r>
              <a:rPr lang="pt-BR" dirty="0" smtClean="0"/>
              <a:t>Banheiros:  devem estar dentro da área gradeada, para uso exclusivo dos participantes da etapa; deve ter 1 responsável para a limpeza após cada uso (responsabilidade da sede da etapa);</a:t>
            </a:r>
          </a:p>
          <a:p>
            <a:pPr marL="285750" indent="-285750" algn="just">
              <a:buFont typeface="Arial" panose="020B0604020202020204" pitchFamily="34" charset="0"/>
              <a:buChar char="•"/>
            </a:pPr>
            <a:r>
              <a:rPr lang="pt-BR" dirty="0" smtClean="0"/>
              <a:t>Tendas individuais para cada CT (responsabilidade de cada CT): cada </a:t>
            </a:r>
            <a:r>
              <a:rPr lang="pt-BR" dirty="0" err="1" smtClean="0"/>
              <a:t>Ct</a:t>
            </a:r>
            <a:r>
              <a:rPr lang="pt-BR" dirty="0" smtClean="0"/>
              <a:t> deverá ter seu próprio espaço, respeitando o distanciamento. Cada </a:t>
            </a:r>
            <a:r>
              <a:rPr lang="pt-BR" dirty="0" err="1" smtClean="0"/>
              <a:t>Ct</a:t>
            </a:r>
            <a:r>
              <a:rPr lang="pt-BR" dirty="0" smtClean="0"/>
              <a:t>, deverá ter somente a dupla que irá jogar juntamente com um (1) único responsável. Não serão permitido auxiliares nem outros jogadores.</a:t>
            </a:r>
          </a:p>
          <a:p>
            <a:pPr marL="285750" indent="-285750" algn="just">
              <a:buFont typeface="Arial" panose="020B0604020202020204" pitchFamily="34" charset="0"/>
              <a:buChar char="•"/>
            </a:pPr>
            <a:r>
              <a:rPr lang="pt-BR" dirty="0" smtClean="0"/>
              <a:t>TER LOCAIS ESPECÍFICOS PARA DESCARTE DE MÁSCARAS E OUTROS OBJETOS ( responsabilidade da sede da etapa);</a:t>
            </a:r>
          </a:p>
          <a:p>
            <a:pPr marL="285750" indent="-285750" algn="just">
              <a:buFont typeface="Arial" panose="020B0604020202020204" pitchFamily="34" charset="0"/>
              <a:buChar char="•"/>
            </a:pPr>
            <a:r>
              <a:rPr lang="pt-BR" dirty="0" smtClean="0"/>
              <a:t>Tenda da Arbitragem:  deverá ter disponível </a:t>
            </a:r>
            <a:r>
              <a:rPr lang="pt-BR" dirty="0" smtClean="0"/>
              <a:t>álcool  </a:t>
            </a:r>
            <a:r>
              <a:rPr lang="pt-BR" dirty="0" smtClean="0"/>
              <a:t>70% e caixas com máscara </a:t>
            </a:r>
            <a:r>
              <a:rPr lang="pt-BR" dirty="0" smtClean="0"/>
              <a:t>descartável disponível (</a:t>
            </a:r>
            <a:r>
              <a:rPr lang="pt-BR" dirty="0" smtClean="0"/>
              <a:t>responsabilidade da sede da etapa). </a:t>
            </a:r>
          </a:p>
          <a:p>
            <a:pPr algn="just"/>
            <a:endParaRPr lang="pt-BR" dirty="0"/>
          </a:p>
        </p:txBody>
      </p:sp>
      <p:pic>
        <p:nvPicPr>
          <p:cNvPr id="15" name="Imagem 1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727872" y="116627"/>
            <a:ext cx="1266724" cy="820209"/>
          </a:xfrm>
          <a:prstGeom prst="rect">
            <a:avLst/>
          </a:prstGeom>
        </p:spPr>
      </p:pic>
    </p:spTree>
    <p:extLst>
      <p:ext uri="{BB962C8B-B14F-4D97-AF65-F5344CB8AC3E}">
        <p14:creationId xmlns:p14="http://schemas.microsoft.com/office/powerpoint/2010/main" val="38985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aixaDeTexto 4"/>
          <p:cNvSpPr txBox="1"/>
          <p:nvPr/>
        </p:nvSpPr>
        <p:spPr>
          <a:xfrm>
            <a:off x="287383" y="166707"/>
            <a:ext cx="11691257" cy="5940088"/>
          </a:xfrm>
          <a:prstGeom prst="rect">
            <a:avLst/>
          </a:prstGeom>
          <a:solidFill>
            <a:schemeClr val="bg2"/>
          </a:solidFill>
        </p:spPr>
        <p:txBody>
          <a:bodyPr wrap="square" rtlCol="0">
            <a:spAutoFit/>
          </a:bodyPr>
          <a:lstStyle/>
          <a:p>
            <a:pPr algn="ctr"/>
            <a:r>
              <a:rPr lang="pt-BR" sz="3600" b="1" dirty="0" smtClean="0"/>
              <a:t>ÁREA 4:  QUADRAS DE JOGO</a:t>
            </a:r>
          </a:p>
          <a:p>
            <a:endParaRPr lang="pt-BR" dirty="0"/>
          </a:p>
          <a:p>
            <a:pPr algn="just"/>
            <a:r>
              <a:rPr lang="pt-BR" sz="2200" dirty="0" smtClean="0"/>
              <a:t>Compreende as 2 quadras para a etapa: </a:t>
            </a:r>
          </a:p>
          <a:p>
            <a:pPr algn="just"/>
            <a:endParaRPr lang="pt-BR" sz="2200" dirty="0"/>
          </a:p>
          <a:p>
            <a:pPr algn="just"/>
            <a:r>
              <a:rPr lang="pt-BR" sz="2200" dirty="0"/>
              <a:t>*</a:t>
            </a:r>
            <a:r>
              <a:rPr lang="pt-BR" sz="2200" dirty="0" smtClean="0"/>
              <a:t>Somente 2 árbitros, 1 apontador, </a:t>
            </a:r>
            <a:r>
              <a:rPr lang="pt-BR" sz="2200" dirty="0"/>
              <a:t>2</a:t>
            </a:r>
            <a:r>
              <a:rPr lang="pt-BR" sz="2200" dirty="0" smtClean="0"/>
              <a:t> boleiros, os 4 jogadores e 1 técnico (credenciado) para cada equipe terão acesso a este local.  Na mesa do apontador deverá ter </a:t>
            </a:r>
            <a:r>
              <a:rPr lang="pt-BR" sz="2200" dirty="0" smtClean="0"/>
              <a:t>álcool 70</a:t>
            </a:r>
            <a:r>
              <a:rPr lang="pt-BR" sz="2200" dirty="0" smtClean="0"/>
              <a:t>%;</a:t>
            </a:r>
          </a:p>
          <a:p>
            <a:pPr algn="just"/>
            <a:r>
              <a:rPr lang="pt-BR" sz="2200" dirty="0" smtClean="0"/>
              <a:t>*Árbitros, boleiros e técnicos OBRIGATÓRIAMENTE deverão estar usando máscaras, lembrando que as mesmas devem ser trocadas a cada 3 horas de uso ou sempre que estiverem úmidas;</a:t>
            </a:r>
          </a:p>
          <a:p>
            <a:pPr algn="just"/>
            <a:r>
              <a:rPr lang="pt-BR" sz="2200" dirty="0" smtClean="0"/>
              <a:t>*Os BOLEIROS: deverão ter um pano umedecido em álcool 70%, para passar nas bolas do jogo a cada rally (responsabilidade da sede), deverão passar na bola e coloca-la numa cadeira que estará posicionada no fundo da quadra, onde o sacador irá buscar.</a:t>
            </a:r>
          </a:p>
          <a:p>
            <a:pPr algn="just"/>
            <a:r>
              <a:rPr lang="pt-BR" sz="2200" dirty="0" smtClean="0"/>
              <a:t>*Após o término de cada jogo, as bolas deverão ser higienizadas com um pano úmido com solução de água sanitária, o mesmo cuidado deve ser com as mesas e cadeiras utilizadas(responsabilidade da sede da etapa);</a:t>
            </a:r>
          </a:p>
          <a:p>
            <a:pPr algn="just"/>
            <a:r>
              <a:rPr lang="pt-BR" sz="2200" dirty="0" smtClean="0"/>
              <a:t>* CADA PESSOA DEVE TER SUA GARRAFA DE HIDRATAÇÃO e em hipótese alguma deve ser compartilhada.</a:t>
            </a:r>
          </a:p>
          <a:p>
            <a:endParaRPr lang="pt-BR"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735286" y="5701556"/>
            <a:ext cx="1822268" cy="1051946"/>
          </a:xfrm>
          <a:prstGeom prst="rect">
            <a:avLst/>
          </a:prstGeom>
        </p:spPr>
      </p:pic>
    </p:spTree>
    <p:extLst>
      <p:ext uri="{BB962C8B-B14F-4D97-AF65-F5344CB8AC3E}">
        <p14:creationId xmlns:p14="http://schemas.microsoft.com/office/powerpoint/2010/main" val="65744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563673" y="5555539"/>
            <a:ext cx="1722636" cy="994431"/>
          </a:xfrm>
          <a:prstGeom prst="rect">
            <a:avLst/>
          </a:prstGeom>
        </p:spPr>
      </p:pic>
      <p:sp>
        <p:nvSpPr>
          <p:cNvPr id="5" name="Retângulo 4"/>
          <p:cNvSpPr/>
          <p:nvPr/>
        </p:nvSpPr>
        <p:spPr>
          <a:xfrm>
            <a:off x="1968256" y="332884"/>
            <a:ext cx="8456930" cy="523220"/>
          </a:xfrm>
          <a:prstGeom prst="rect">
            <a:avLst/>
          </a:prstGeom>
        </p:spPr>
        <p:txBody>
          <a:bodyPr wrap="none">
            <a:spAutoFit/>
          </a:bodyPr>
          <a:lstStyle/>
          <a:p>
            <a:r>
              <a:rPr lang="pt-BR" sz="2800" b="1" dirty="0" smtClean="0"/>
              <a:t>SEGURANÇA PATRIMONIAL – Parâmetros de Prevenção </a:t>
            </a:r>
            <a:endParaRPr lang="pt-BR" sz="2800" b="1" dirty="0"/>
          </a:p>
        </p:txBody>
      </p:sp>
      <p:sp>
        <p:nvSpPr>
          <p:cNvPr id="6" name="Retângulo 5"/>
          <p:cNvSpPr/>
          <p:nvPr/>
        </p:nvSpPr>
        <p:spPr>
          <a:xfrm>
            <a:off x="561703" y="856104"/>
            <a:ext cx="10724606" cy="5170646"/>
          </a:xfrm>
          <a:prstGeom prst="rect">
            <a:avLst/>
          </a:prstGeom>
        </p:spPr>
        <p:txBody>
          <a:bodyPr wrap="square">
            <a:spAutoFit/>
          </a:bodyPr>
          <a:lstStyle/>
          <a:p>
            <a:pPr algn="just"/>
            <a:endParaRPr lang="pt-BR" sz="2200" dirty="0" smtClean="0"/>
          </a:p>
          <a:p>
            <a:pPr algn="just"/>
            <a:r>
              <a:rPr lang="pt-BR" sz="2200" dirty="0" smtClean="0"/>
              <a:t>Cada estado está adotando um procedimento neste momento, favor atentar  ás resoluções tomadas pelas autoridades estaduais e municipais locais. Tais medidas são importantes para que sejam sabidas eventuais restrições de circulação em determinados horários ou dias. </a:t>
            </a:r>
          </a:p>
          <a:p>
            <a:pPr algn="just"/>
            <a:endParaRPr lang="pt-BR" sz="2200" dirty="0" smtClean="0"/>
          </a:p>
          <a:p>
            <a:pPr algn="just"/>
            <a:r>
              <a:rPr lang="pt-BR" sz="2200" dirty="0" smtClean="0"/>
              <a:t>Cada FEDERAÇÃO deverá, obrigatoriamente, informar a CBV e demais envolvidos sobre eventuais alterações de normas e procedimentos locais. </a:t>
            </a:r>
          </a:p>
          <a:p>
            <a:pPr algn="just"/>
            <a:endParaRPr lang="pt-BR" sz="2200" dirty="0" smtClean="0"/>
          </a:p>
          <a:p>
            <a:pPr algn="just"/>
            <a:r>
              <a:rPr lang="pt-BR" sz="2200" dirty="0" smtClean="0"/>
              <a:t>Ao término do dia de competição a arena será higienizada e “lacrada” e ficar em condições de uso  para o dia seguinte, não sendo permitido o acesso de  pessoas sem autorização da direção;</a:t>
            </a:r>
          </a:p>
          <a:p>
            <a:pPr algn="just"/>
            <a:endParaRPr lang="pt-BR" sz="2200" dirty="0" smtClean="0"/>
          </a:p>
          <a:p>
            <a:pPr algn="just"/>
            <a:r>
              <a:rPr lang="pt-BR" sz="2200" b="1" i="1" dirty="0" smtClean="0"/>
              <a:t>Lembrando que todas as competições estarão sujeitas a aprovação das autoridades competentes de cada estado, município ou clube. </a:t>
            </a:r>
          </a:p>
          <a:p>
            <a:pPr algn="just"/>
            <a:endParaRPr lang="pt-BR" sz="2200" dirty="0"/>
          </a:p>
        </p:txBody>
      </p:sp>
    </p:spTree>
    <p:extLst>
      <p:ext uri="{BB962C8B-B14F-4D97-AF65-F5344CB8AC3E}">
        <p14:creationId xmlns:p14="http://schemas.microsoft.com/office/powerpoint/2010/main" val="162966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2614189" y="174559"/>
            <a:ext cx="6944593" cy="492443"/>
          </a:xfrm>
          <a:prstGeom prst="rect">
            <a:avLst/>
          </a:prstGeom>
        </p:spPr>
        <p:txBody>
          <a:bodyPr wrap="none">
            <a:spAutoFit/>
          </a:bodyPr>
          <a:lstStyle/>
          <a:p>
            <a:r>
              <a:rPr lang="pt-BR" sz="2600" b="1" dirty="0" smtClean="0"/>
              <a:t>CHEGADA NA ARENA – Parâmetros de Prevenção</a:t>
            </a:r>
            <a:endParaRPr lang="pt-BR" sz="2600" b="1" dirty="0"/>
          </a:p>
        </p:txBody>
      </p:sp>
      <p:sp>
        <p:nvSpPr>
          <p:cNvPr id="5" name="Retângulo 4"/>
          <p:cNvSpPr/>
          <p:nvPr/>
        </p:nvSpPr>
        <p:spPr>
          <a:xfrm>
            <a:off x="265607" y="641814"/>
            <a:ext cx="11598804" cy="5909310"/>
          </a:xfrm>
          <a:prstGeom prst="rect">
            <a:avLst/>
          </a:prstGeom>
          <a:solidFill>
            <a:schemeClr val="accent5">
              <a:lumMod val="20000"/>
              <a:lumOff val="80000"/>
            </a:schemeClr>
          </a:solidFill>
        </p:spPr>
        <p:txBody>
          <a:bodyPr wrap="square">
            <a:spAutoFit/>
          </a:bodyPr>
          <a:lstStyle/>
          <a:p>
            <a:pPr algn="just"/>
            <a:r>
              <a:rPr lang="pt-BR" sz="2400" b="1" i="1" dirty="0" smtClean="0"/>
              <a:t>RESPONSABILIDADE DA SEDE DA ETAPA</a:t>
            </a:r>
          </a:p>
          <a:p>
            <a:pPr algn="just"/>
            <a:endParaRPr lang="pt-BR" dirty="0"/>
          </a:p>
          <a:p>
            <a:pPr algn="just"/>
            <a:r>
              <a:rPr lang="pt-BR" sz="2000" dirty="0" smtClean="0"/>
              <a:t>Procedimentos a serem feitos na única entrada para a arena: </a:t>
            </a:r>
            <a:endParaRPr lang="pt-BR" sz="2000" dirty="0" smtClean="0"/>
          </a:p>
          <a:p>
            <a:pPr algn="just"/>
            <a:r>
              <a:rPr lang="pt-BR" sz="2000" dirty="0" smtClean="0"/>
              <a:t>* A sede da etapa deverá obrigatoriamente fornecer um responsável pela realização dos testes. </a:t>
            </a:r>
            <a:r>
              <a:rPr lang="pt-BR" sz="2000" dirty="0" smtClean="0"/>
              <a:t>Todos </a:t>
            </a:r>
            <a:r>
              <a:rPr lang="pt-BR" sz="2000" dirty="0" smtClean="0"/>
              <a:t>que estão cadastrados para entrar na arena, </a:t>
            </a:r>
            <a:r>
              <a:rPr lang="pt-BR" sz="2000" dirty="0" smtClean="0"/>
              <a:t>deverão fazer </a:t>
            </a:r>
            <a:r>
              <a:rPr lang="pt-BR" sz="2000" dirty="0" smtClean="0"/>
              <a:t>o teste.</a:t>
            </a:r>
          </a:p>
          <a:p>
            <a:pPr algn="just"/>
            <a:r>
              <a:rPr lang="pt-BR" sz="2000" dirty="0" smtClean="0"/>
              <a:t>* </a:t>
            </a:r>
            <a:r>
              <a:rPr lang="pt-BR" sz="2000" dirty="0" smtClean="0"/>
              <a:t>Este </a:t>
            </a:r>
            <a:r>
              <a:rPr lang="pt-BR" sz="2000" dirty="0" smtClean="0"/>
              <a:t>responsável </a:t>
            </a:r>
            <a:r>
              <a:rPr lang="pt-BR" sz="2000" dirty="0" smtClean="0"/>
              <a:t>terá uma lista de cadastrados para poder entrar na arena. Somente poderão entrar essas pessoas.</a:t>
            </a:r>
          </a:p>
          <a:p>
            <a:pPr algn="just"/>
            <a:endParaRPr lang="pt-BR" sz="2000" dirty="0" smtClean="0"/>
          </a:p>
          <a:p>
            <a:pPr algn="just"/>
            <a:r>
              <a:rPr lang="pt-BR" sz="2000" dirty="0" smtClean="0"/>
              <a:t>* Será permitido a entrada apenas dos jogadores, 1 (um) responsável de cada CT, boleiros, equipe de arbitragem</a:t>
            </a:r>
            <a:r>
              <a:rPr lang="pt-BR" sz="2000" dirty="0"/>
              <a:t> </a:t>
            </a:r>
            <a:r>
              <a:rPr lang="pt-BR" sz="2000" dirty="0" smtClean="0"/>
              <a:t>e equipe responsável pela higiene das áreas dentro da arena;</a:t>
            </a:r>
          </a:p>
          <a:p>
            <a:pPr algn="just"/>
            <a:endParaRPr lang="pt-BR" sz="2000" dirty="0"/>
          </a:p>
          <a:p>
            <a:pPr algn="just"/>
            <a:r>
              <a:rPr lang="pt-BR" sz="2000" dirty="0" smtClean="0"/>
              <a:t>* A desinfecção dos calçados (tênis, sapatos, chinelos) em uso no momento com solução de hipoclorito, será feita por um dos enfermeiros ou pessoas especializadas, na única entrada da arena;</a:t>
            </a:r>
          </a:p>
          <a:p>
            <a:pPr algn="just"/>
            <a:r>
              <a:rPr lang="pt-BR" sz="2000" dirty="0" smtClean="0"/>
              <a:t> </a:t>
            </a:r>
          </a:p>
          <a:p>
            <a:pPr algn="just"/>
            <a:r>
              <a:rPr lang="pt-BR" sz="2000" dirty="0" smtClean="0"/>
              <a:t>* Borrifador de hipoclorito nas roupas de uso do momento;</a:t>
            </a:r>
          </a:p>
          <a:p>
            <a:pPr algn="just"/>
            <a:r>
              <a:rPr lang="pt-BR" sz="2000" dirty="0" smtClean="0"/>
              <a:t> </a:t>
            </a:r>
          </a:p>
          <a:p>
            <a:pPr algn="just"/>
            <a:r>
              <a:rPr lang="pt-BR" sz="2000" dirty="0" smtClean="0"/>
              <a:t>* Em seguida, faz-se a aferição de temperatura corporal que será realizada por um membro da equipe médica; </a:t>
            </a:r>
          </a:p>
          <a:p>
            <a:pPr algn="just"/>
            <a:r>
              <a:rPr lang="pt-BR" dirty="0" smtClean="0"/>
              <a:t> </a:t>
            </a:r>
          </a:p>
          <a:p>
            <a:pPr algn="just"/>
            <a:r>
              <a:rPr lang="pt-BR" dirty="0" smtClean="0"/>
              <a:t> </a:t>
            </a:r>
            <a:endParaRPr lang="pt-BR"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741965" y="174559"/>
            <a:ext cx="1122446" cy="726788"/>
          </a:xfrm>
          <a:prstGeom prst="rect">
            <a:avLst/>
          </a:prstGeom>
        </p:spPr>
      </p:pic>
    </p:spTree>
    <p:extLst>
      <p:ext uri="{BB962C8B-B14F-4D97-AF65-F5344CB8AC3E}">
        <p14:creationId xmlns:p14="http://schemas.microsoft.com/office/powerpoint/2010/main" val="3536526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915" y="91440"/>
            <a:ext cx="11495314" cy="6635932"/>
          </a:xfrm>
          <a:prstGeom prst="rect">
            <a:avLst/>
          </a:prstGeom>
        </p:spPr>
      </p:pic>
      <p:sp>
        <p:nvSpPr>
          <p:cNvPr id="4" name="Retângulo 3"/>
          <p:cNvSpPr/>
          <p:nvPr/>
        </p:nvSpPr>
        <p:spPr>
          <a:xfrm>
            <a:off x="2874437" y="618700"/>
            <a:ext cx="6228115" cy="523220"/>
          </a:xfrm>
          <a:prstGeom prst="rect">
            <a:avLst/>
          </a:prstGeom>
        </p:spPr>
        <p:txBody>
          <a:bodyPr wrap="none">
            <a:spAutoFit/>
          </a:bodyPr>
          <a:lstStyle/>
          <a:p>
            <a:r>
              <a:rPr lang="pt-BR" dirty="0" smtClean="0"/>
              <a:t> </a:t>
            </a:r>
            <a:r>
              <a:rPr lang="pt-BR" sz="2800" b="1" dirty="0" smtClean="0"/>
              <a:t>BANHEIROS – Parâmetros de Prevenção </a:t>
            </a:r>
            <a:endParaRPr lang="pt-BR" sz="2800" b="1" dirty="0"/>
          </a:p>
        </p:txBody>
      </p:sp>
      <p:sp>
        <p:nvSpPr>
          <p:cNvPr id="5" name="Retângulo 4"/>
          <p:cNvSpPr/>
          <p:nvPr/>
        </p:nvSpPr>
        <p:spPr>
          <a:xfrm>
            <a:off x="293916" y="1533989"/>
            <a:ext cx="11623764" cy="4801314"/>
          </a:xfrm>
          <a:prstGeom prst="rect">
            <a:avLst/>
          </a:prstGeom>
        </p:spPr>
        <p:txBody>
          <a:bodyPr wrap="square">
            <a:spAutoFit/>
          </a:bodyPr>
          <a:lstStyle/>
          <a:p>
            <a:r>
              <a:rPr lang="pt-BR" sz="2400" b="1" dirty="0" smtClean="0"/>
              <a:t>Uso de instalações: </a:t>
            </a:r>
          </a:p>
          <a:p>
            <a:r>
              <a:rPr lang="pt-BR" sz="2400" b="1" dirty="0" smtClean="0"/>
              <a:t> </a:t>
            </a:r>
          </a:p>
          <a:p>
            <a:r>
              <a:rPr lang="pt-BR" sz="2400" b="1" dirty="0" smtClean="0"/>
              <a:t>OS BANHEIROS  deverão estar limpos e desinfetados com solução hipoclorito. (responsabilidade da sede da etapa);</a:t>
            </a:r>
          </a:p>
          <a:p>
            <a:endParaRPr lang="pt-BR" sz="2400" b="1" dirty="0" smtClean="0"/>
          </a:p>
          <a:p>
            <a:r>
              <a:rPr lang="pt-BR" sz="2400" b="1" dirty="0" smtClean="0"/>
              <a:t>Os itens obrigatórios em cada banheiro são: </a:t>
            </a:r>
          </a:p>
          <a:p>
            <a:r>
              <a:rPr lang="pt-BR" sz="2400" b="1" dirty="0" smtClean="0"/>
              <a:t> </a:t>
            </a:r>
          </a:p>
          <a:p>
            <a:r>
              <a:rPr lang="pt-BR" sz="2400" b="1" dirty="0" smtClean="0"/>
              <a:t>* Toalhas de papel e papel higiênico; </a:t>
            </a:r>
          </a:p>
          <a:p>
            <a:r>
              <a:rPr lang="pt-BR" sz="2400" b="1" dirty="0" smtClean="0"/>
              <a:t> </a:t>
            </a:r>
          </a:p>
          <a:p>
            <a:r>
              <a:rPr lang="pt-BR" sz="2400" b="1" dirty="0" smtClean="0"/>
              <a:t>* Recipientes com álcool </a:t>
            </a:r>
            <a:r>
              <a:rPr lang="pt-BR" sz="2400" b="1" dirty="0" smtClean="0"/>
              <a:t> </a:t>
            </a:r>
            <a:r>
              <a:rPr lang="pt-BR" sz="2400" b="1" dirty="0" smtClean="0"/>
              <a:t>– 70% ; </a:t>
            </a:r>
          </a:p>
          <a:p>
            <a:r>
              <a:rPr lang="pt-BR" sz="2400" b="1" dirty="0" smtClean="0"/>
              <a:t> </a:t>
            </a:r>
          </a:p>
          <a:p>
            <a:r>
              <a:rPr lang="pt-BR" sz="2400" b="1" dirty="0" smtClean="0"/>
              <a:t>Após cada uso a equipe de limpeza deverá proceder nova limpeza.</a:t>
            </a:r>
          </a:p>
          <a:p>
            <a:r>
              <a:rPr lang="pt-BR" dirty="0" smtClean="0"/>
              <a:t> </a:t>
            </a:r>
            <a:endParaRPr lang="pt-BR" dirty="0"/>
          </a:p>
        </p:txBody>
      </p:sp>
    </p:spTree>
    <p:extLst>
      <p:ext uri="{BB962C8B-B14F-4D97-AF65-F5344CB8AC3E}">
        <p14:creationId xmlns:p14="http://schemas.microsoft.com/office/powerpoint/2010/main" val="226797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481114" y="52252"/>
            <a:ext cx="2308113" cy="1332411"/>
          </a:xfrm>
          <a:prstGeom prst="rect">
            <a:avLst/>
          </a:prstGeom>
        </p:spPr>
      </p:pic>
      <p:sp>
        <p:nvSpPr>
          <p:cNvPr id="4" name="Retângulo 3"/>
          <p:cNvSpPr/>
          <p:nvPr/>
        </p:nvSpPr>
        <p:spPr>
          <a:xfrm>
            <a:off x="959412" y="496035"/>
            <a:ext cx="8119402" cy="523220"/>
          </a:xfrm>
          <a:prstGeom prst="rect">
            <a:avLst/>
          </a:prstGeom>
        </p:spPr>
        <p:txBody>
          <a:bodyPr wrap="none">
            <a:spAutoFit/>
          </a:bodyPr>
          <a:lstStyle/>
          <a:p>
            <a:r>
              <a:rPr lang="pt-BR" sz="2800" b="1" dirty="0" smtClean="0"/>
              <a:t>EQUIPE DE ARBITRAGEM – Parâmetros de Prevenção </a:t>
            </a:r>
            <a:endParaRPr lang="pt-BR" sz="2800" b="1" dirty="0"/>
          </a:p>
        </p:txBody>
      </p:sp>
      <p:sp>
        <p:nvSpPr>
          <p:cNvPr id="5" name="Retângulo 4"/>
          <p:cNvSpPr/>
          <p:nvPr/>
        </p:nvSpPr>
        <p:spPr>
          <a:xfrm>
            <a:off x="561702" y="1712804"/>
            <a:ext cx="10711543" cy="4401205"/>
          </a:xfrm>
          <a:prstGeom prst="rect">
            <a:avLst/>
          </a:prstGeom>
          <a:solidFill>
            <a:schemeClr val="accent6">
              <a:lumMod val="40000"/>
              <a:lumOff val="60000"/>
            </a:schemeClr>
          </a:solidFill>
        </p:spPr>
        <p:txBody>
          <a:bodyPr wrap="square">
            <a:spAutoFit/>
          </a:bodyPr>
          <a:lstStyle/>
          <a:p>
            <a:r>
              <a:rPr lang="pt-BR" sz="2000" dirty="0" smtClean="0"/>
              <a:t>A equipe de Arbitragem deverá seguir os procedimentos pré jogo, iguais a todos os participantes, passando pelo </a:t>
            </a:r>
            <a:r>
              <a:rPr lang="pt-BR" sz="2000" dirty="0" err="1"/>
              <a:t>c</a:t>
            </a:r>
            <a:r>
              <a:rPr lang="pt-BR" sz="2000" dirty="0" err="1" smtClean="0"/>
              <a:t>heck</a:t>
            </a:r>
            <a:r>
              <a:rPr lang="pt-BR" sz="2000" dirty="0" smtClean="0"/>
              <a:t> in da instalação, entrega do teste e medição de temperatura na única entrada da arena.</a:t>
            </a:r>
          </a:p>
          <a:p>
            <a:r>
              <a:rPr lang="pt-BR" sz="2000" dirty="0" smtClean="0"/>
              <a:t> </a:t>
            </a:r>
          </a:p>
          <a:p>
            <a:r>
              <a:rPr lang="pt-BR" sz="2000" dirty="0" smtClean="0"/>
              <a:t>A Tenda destinada aos árbitros deverá ser disponibilizado com os mesmos insumos instalados já recomendados, incluindo caixas de máscara descartáveis, que deverão ser trocadas a cada </a:t>
            </a:r>
            <a:r>
              <a:rPr lang="pt-BR" sz="2000" dirty="0"/>
              <a:t>2</a:t>
            </a:r>
            <a:r>
              <a:rPr lang="pt-BR" sz="2000" dirty="0" smtClean="0"/>
              <a:t> jogos. Cada árbitro e apontador atuará 2 jogos na sequência.</a:t>
            </a:r>
          </a:p>
          <a:p>
            <a:endParaRPr lang="pt-BR" sz="2000" dirty="0"/>
          </a:p>
          <a:p>
            <a:r>
              <a:rPr lang="pt-BR" sz="2000" dirty="0" smtClean="0"/>
              <a:t>Todo o equipamento de trabalho deverá ser higienizado com álcool 70% (bandeiras, cartões, apitos, estojos e canetas), bem como toda a equipe deverá trabalhar o tempo todo de máscaras. </a:t>
            </a:r>
          </a:p>
          <a:p>
            <a:endParaRPr lang="pt-BR" sz="2000" dirty="0"/>
          </a:p>
          <a:p>
            <a:r>
              <a:rPr lang="pt-BR" sz="2000" dirty="0" smtClean="0"/>
              <a:t>Os árbitros e apontadores deverão obrigatoriamente utilizar: </a:t>
            </a:r>
            <a:r>
              <a:rPr lang="pt-BR" sz="2000" dirty="0" smtClean="0"/>
              <a:t>máscara</a:t>
            </a:r>
            <a:r>
              <a:rPr lang="pt-BR" sz="2000" dirty="0"/>
              <a:t> </a:t>
            </a:r>
            <a:r>
              <a:rPr lang="pt-BR" sz="2000" dirty="0" smtClean="0"/>
              <a:t>enquanto não estiver apitando.</a:t>
            </a:r>
            <a:endParaRPr lang="pt-BR" sz="2000" dirty="0" smtClean="0"/>
          </a:p>
          <a:p>
            <a:endParaRPr lang="pt-BR" sz="2000" dirty="0"/>
          </a:p>
          <a:p>
            <a:endParaRPr lang="pt-BR" sz="2000" dirty="0"/>
          </a:p>
        </p:txBody>
      </p:sp>
    </p:spTree>
    <p:extLst>
      <p:ext uri="{BB962C8B-B14F-4D97-AF65-F5344CB8AC3E}">
        <p14:creationId xmlns:p14="http://schemas.microsoft.com/office/powerpoint/2010/main" val="368669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5538" y="222068"/>
            <a:ext cx="11495314" cy="6635932"/>
          </a:xfrm>
          <a:prstGeom prst="rect">
            <a:avLst/>
          </a:prstGeom>
        </p:spPr>
      </p:pic>
      <p:sp>
        <p:nvSpPr>
          <p:cNvPr id="4" name="Retângulo 3"/>
          <p:cNvSpPr/>
          <p:nvPr/>
        </p:nvSpPr>
        <p:spPr>
          <a:xfrm>
            <a:off x="4677150" y="222068"/>
            <a:ext cx="6444008" cy="523220"/>
          </a:xfrm>
          <a:prstGeom prst="rect">
            <a:avLst/>
          </a:prstGeom>
        </p:spPr>
        <p:txBody>
          <a:bodyPr wrap="none">
            <a:spAutoFit/>
          </a:bodyPr>
          <a:lstStyle/>
          <a:p>
            <a:r>
              <a:rPr lang="pt-BR" sz="2800" b="1" dirty="0" smtClean="0"/>
              <a:t>ARBITRAGEM – Parâmetros de Prevenção </a:t>
            </a:r>
            <a:endParaRPr lang="pt-BR" sz="2800" b="1" dirty="0"/>
          </a:p>
        </p:txBody>
      </p:sp>
      <p:sp>
        <p:nvSpPr>
          <p:cNvPr id="5" name="Retângulo 4"/>
          <p:cNvSpPr/>
          <p:nvPr/>
        </p:nvSpPr>
        <p:spPr>
          <a:xfrm>
            <a:off x="613954" y="759551"/>
            <a:ext cx="11096898" cy="5293757"/>
          </a:xfrm>
          <a:prstGeom prst="rect">
            <a:avLst/>
          </a:prstGeom>
        </p:spPr>
        <p:txBody>
          <a:bodyPr wrap="square">
            <a:spAutoFit/>
          </a:bodyPr>
          <a:lstStyle/>
          <a:p>
            <a:r>
              <a:rPr lang="pt-BR" sz="2600" b="1" dirty="0" smtClean="0"/>
              <a:t>Aquecimento e Protocolo: </a:t>
            </a:r>
          </a:p>
          <a:p>
            <a:endParaRPr lang="pt-BR" sz="2600" b="1" dirty="0"/>
          </a:p>
          <a:p>
            <a:r>
              <a:rPr lang="pt-BR" sz="2600" b="1" dirty="0" smtClean="0"/>
              <a:t>SOMENTE OS ATLETAS EM JOGO PODEM ESTAR SEM MÁSCARA !!!</a:t>
            </a:r>
          </a:p>
          <a:p>
            <a:endParaRPr lang="pt-BR" sz="2600" b="1" dirty="0" smtClean="0"/>
          </a:p>
          <a:p>
            <a:r>
              <a:rPr lang="pt-BR" sz="2600" b="1" dirty="0" smtClean="0"/>
              <a:t>Aquecimento normal no tempo estabelecido pela regra de jogo;</a:t>
            </a:r>
          </a:p>
          <a:p>
            <a:r>
              <a:rPr lang="pt-BR" sz="2600" b="1" dirty="0" smtClean="0"/>
              <a:t> </a:t>
            </a:r>
          </a:p>
          <a:p>
            <a:r>
              <a:rPr lang="pt-BR" sz="2600" b="1" dirty="0" smtClean="0"/>
              <a:t>O Protocolo de cumprimento das equipes não será feito; </a:t>
            </a:r>
          </a:p>
          <a:p>
            <a:endParaRPr lang="pt-BR" sz="2600" b="1" dirty="0" smtClean="0"/>
          </a:p>
          <a:p>
            <a:r>
              <a:rPr lang="pt-BR" sz="2600" b="1" dirty="0" smtClean="0"/>
              <a:t>Protocolo de sorteio: sem apertos de mãos; </a:t>
            </a:r>
          </a:p>
          <a:p>
            <a:endParaRPr lang="pt-BR" sz="2600" b="1" dirty="0" smtClean="0"/>
          </a:p>
          <a:p>
            <a:r>
              <a:rPr lang="pt-BR" sz="2600" b="1" dirty="0" smtClean="0"/>
              <a:t>Início do jogo: </a:t>
            </a:r>
            <a:r>
              <a:rPr lang="pt-BR" sz="2600" b="1" dirty="0" smtClean="0"/>
              <a:t>sem cumprimentos</a:t>
            </a:r>
            <a:endParaRPr lang="pt-BR" sz="2600" b="1" dirty="0" smtClean="0"/>
          </a:p>
          <a:p>
            <a:endParaRPr lang="pt-BR" sz="2600" b="1" dirty="0"/>
          </a:p>
          <a:p>
            <a:r>
              <a:rPr lang="pt-BR" sz="2600" b="1" dirty="0" smtClean="0"/>
              <a:t>Final do jogo: sem cumprimentos finais.</a:t>
            </a:r>
            <a:endParaRPr lang="pt-BR" sz="2600" b="1" dirty="0"/>
          </a:p>
        </p:txBody>
      </p:sp>
    </p:spTree>
    <p:extLst>
      <p:ext uri="{BB962C8B-B14F-4D97-AF65-F5344CB8AC3E}">
        <p14:creationId xmlns:p14="http://schemas.microsoft.com/office/powerpoint/2010/main" val="291805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915" y="52251"/>
            <a:ext cx="11495314" cy="6635932"/>
          </a:xfrm>
          <a:prstGeom prst="rect">
            <a:avLst/>
          </a:prstGeom>
        </p:spPr>
      </p:pic>
      <p:sp>
        <p:nvSpPr>
          <p:cNvPr id="4" name="Retângulo 3"/>
          <p:cNvSpPr/>
          <p:nvPr/>
        </p:nvSpPr>
        <p:spPr>
          <a:xfrm>
            <a:off x="4143289" y="422756"/>
            <a:ext cx="3175100" cy="707886"/>
          </a:xfrm>
          <a:prstGeom prst="rect">
            <a:avLst/>
          </a:prstGeom>
        </p:spPr>
        <p:txBody>
          <a:bodyPr wrap="none">
            <a:spAutoFit/>
          </a:bodyPr>
          <a:lstStyle/>
          <a:p>
            <a:r>
              <a:rPr lang="pt-BR" sz="4000" b="1" dirty="0" smtClean="0"/>
              <a:t>INTRODUÇÃO</a:t>
            </a:r>
            <a:r>
              <a:rPr lang="pt-BR" dirty="0" smtClean="0"/>
              <a:t> </a:t>
            </a:r>
            <a:endParaRPr lang="pt-BR" dirty="0"/>
          </a:p>
        </p:txBody>
      </p:sp>
      <p:sp>
        <p:nvSpPr>
          <p:cNvPr id="5" name="Retângulo 4"/>
          <p:cNvSpPr/>
          <p:nvPr/>
        </p:nvSpPr>
        <p:spPr>
          <a:xfrm>
            <a:off x="509452" y="1501147"/>
            <a:ext cx="11064240" cy="4370427"/>
          </a:xfrm>
          <a:prstGeom prst="rect">
            <a:avLst/>
          </a:prstGeom>
        </p:spPr>
        <p:txBody>
          <a:bodyPr wrap="square">
            <a:spAutoFit/>
          </a:bodyPr>
          <a:lstStyle/>
          <a:p>
            <a:r>
              <a:rPr lang="pt-BR" sz="2000" b="1" dirty="0" smtClean="0"/>
              <a:t>Este protocolo tem por objetivo juntar recomendações, definições e disposições médicas relacionadas ao retorno das atividades esportivas do Vôlei de Praia.</a:t>
            </a:r>
          </a:p>
          <a:p>
            <a:r>
              <a:rPr lang="pt-BR" sz="2000" b="1" dirty="0" smtClean="0"/>
              <a:t>Partimos da premissa de retorno prudente das atividades, respeitando as decisões e recomendações das autoridades do país, do estado e do município onde os eventos forem realizados.  </a:t>
            </a:r>
          </a:p>
          <a:p>
            <a:endParaRPr lang="pt-BR" sz="2000" b="1" dirty="0" smtClean="0"/>
          </a:p>
          <a:p>
            <a:pPr algn="just"/>
            <a:r>
              <a:rPr lang="pt-BR" sz="2000" b="1" dirty="0" smtClean="0"/>
              <a:t>Este documento parte do princípio de recomendações que sirvam para a realização das seguintes competições de Vôlei de Praia no estado de Santa Catarina  promovidas pela Federação Catarinense de Voleibol:  </a:t>
            </a:r>
            <a:r>
              <a:rPr lang="pt-BR" sz="2000" b="1" dirty="0" smtClean="0"/>
              <a:t>SUB-13, SUB-15, SUB-17</a:t>
            </a:r>
            <a:r>
              <a:rPr lang="pt-BR" sz="2000" b="1" dirty="0" smtClean="0"/>
              <a:t>, </a:t>
            </a:r>
            <a:r>
              <a:rPr lang="pt-BR" sz="2000" b="1" dirty="0" smtClean="0"/>
              <a:t>SUB-19</a:t>
            </a:r>
            <a:r>
              <a:rPr lang="pt-BR" sz="2000" b="1" dirty="0" smtClean="0"/>
              <a:t>, </a:t>
            </a:r>
            <a:r>
              <a:rPr lang="pt-BR" sz="2000" b="1" dirty="0" smtClean="0"/>
              <a:t>SUB-21, ADULTO e MASTER.</a:t>
            </a:r>
            <a:endParaRPr lang="pt-BR" sz="2000" b="1" dirty="0" smtClean="0"/>
          </a:p>
          <a:p>
            <a:endParaRPr lang="pt-BR" sz="2000" b="1" dirty="0" smtClean="0"/>
          </a:p>
          <a:p>
            <a:r>
              <a:rPr lang="pt-BR" sz="2000" b="1" dirty="0" smtClean="0"/>
              <a:t>As indicações visam recomendar cuidados e ações preventivas para todos os envolvidos nos eventos.</a:t>
            </a:r>
          </a:p>
          <a:p>
            <a:endParaRPr lang="pt-BR" sz="2000" b="1" dirty="0" smtClean="0"/>
          </a:p>
          <a:p>
            <a:r>
              <a:rPr lang="pt-BR" sz="2000" b="1" dirty="0" smtClean="0"/>
              <a:t>Porém, elas somente, não são garantia de segurança a todos os participantes, devendo serem levadas em consideração os demais ambientes e eventos sociais vividos por cada um. </a:t>
            </a:r>
          </a:p>
          <a:p>
            <a:endParaRPr lang="pt-BR" dirty="0" smtClean="0"/>
          </a:p>
        </p:txBody>
      </p:sp>
    </p:spTree>
    <p:extLst>
      <p:ext uri="{BB962C8B-B14F-4D97-AF65-F5344CB8AC3E}">
        <p14:creationId xmlns:p14="http://schemas.microsoft.com/office/powerpoint/2010/main" val="176375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5750">
              <a:srgbClr val="C8DEF1"/>
            </a:gs>
            <a:gs pos="91500">
              <a:srgbClr val="C2DAE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2677375" y="318252"/>
            <a:ext cx="7406386" cy="461665"/>
          </a:xfrm>
          <a:prstGeom prst="rect">
            <a:avLst/>
          </a:prstGeom>
        </p:spPr>
        <p:txBody>
          <a:bodyPr wrap="none">
            <a:spAutoFit/>
          </a:bodyPr>
          <a:lstStyle/>
          <a:p>
            <a:r>
              <a:rPr lang="pt-BR" sz="2400" b="1" dirty="0" smtClean="0"/>
              <a:t>RECOMENDAÇÕES MÉDICAS – Parâmetros de Prevenção </a:t>
            </a:r>
            <a:endParaRPr lang="pt-BR" sz="2400" b="1" dirty="0"/>
          </a:p>
        </p:txBody>
      </p:sp>
      <p:sp>
        <p:nvSpPr>
          <p:cNvPr id="5" name="Retângulo 4"/>
          <p:cNvSpPr/>
          <p:nvPr/>
        </p:nvSpPr>
        <p:spPr>
          <a:xfrm>
            <a:off x="117567" y="910447"/>
            <a:ext cx="11900263" cy="5632311"/>
          </a:xfrm>
          <a:prstGeom prst="rect">
            <a:avLst/>
          </a:prstGeom>
        </p:spPr>
        <p:txBody>
          <a:bodyPr wrap="square">
            <a:spAutoFit/>
          </a:bodyPr>
          <a:lstStyle/>
          <a:p>
            <a:r>
              <a:rPr lang="pt-BR" dirty="0" smtClean="0"/>
              <a:t>A única estratégia reconhecida até o momento para prevenir a infecção é evitar a exposição ao vírus. Todas as pessoas devem ser aconselhadas a adotar o seguinte protocolo, como hábito em suas atividades:   </a:t>
            </a:r>
          </a:p>
          <a:p>
            <a:endParaRPr lang="pt-BR" dirty="0" smtClean="0"/>
          </a:p>
          <a:p>
            <a:r>
              <a:rPr lang="pt-BR" dirty="0" smtClean="0"/>
              <a:t>• Lavar as mãos frequentemente com água e sabão ou com um desinfetante para as mãos à base de álcool 70% e evitar tocar os olhos, o nariz e a boca com as mãos não lavadas.   </a:t>
            </a:r>
          </a:p>
          <a:p>
            <a:endParaRPr lang="pt-BR" dirty="0"/>
          </a:p>
          <a:p>
            <a:r>
              <a:rPr lang="pt-BR" dirty="0" smtClean="0"/>
              <a:t>• Evitar contato próximo com as pessoas (ou seja, manter uma distância de pelo menos 1 metro, principalmente daqueles que têm febre, tosse ou espirros);  </a:t>
            </a:r>
          </a:p>
          <a:p>
            <a:r>
              <a:rPr lang="pt-BR" dirty="0" smtClean="0"/>
              <a:t> </a:t>
            </a:r>
          </a:p>
          <a:p>
            <a:r>
              <a:rPr lang="pt-BR" dirty="0" smtClean="0"/>
              <a:t>• Praticar etiqueta respiratória (ou seja, cobrir a boca e o nariz com o antebraço ao tossir ou espirrar com lenços descartáveis, desprezando os imediatamente após o uso em uma lixeira fechada e higienizar as mãos em seguida).  </a:t>
            </a:r>
          </a:p>
          <a:p>
            <a:r>
              <a:rPr lang="pt-BR" dirty="0" smtClean="0"/>
              <a:t> </a:t>
            </a:r>
          </a:p>
          <a:p>
            <a:r>
              <a:rPr lang="pt-BR" dirty="0" smtClean="0"/>
              <a:t>• Procurar atendimento médico precocemente se tiver febre, tosse e dificuldade em respirar e compartilhar histórico de viagens com o profissional médico. </a:t>
            </a:r>
          </a:p>
          <a:p>
            <a:r>
              <a:rPr lang="pt-BR" dirty="0" smtClean="0"/>
              <a:t> </a:t>
            </a:r>
          </a:p>
          <a:p>
            <a:r>
              <a:rPr lang="pt-BR" dirty="0" smtClean="0"/>
              <a:t>• Uso de máscaras de pano pela população pode ser um método de barreira importante quando combinado aos demais cuidados de higiene já preconizados.  As pessoas que usarem máscaras devem seguir as boas práticas de uso, remoção e descarte, assim como higienizar adequadamente as mãos antes e após a remoção.</a:t>
            </a:r>
          </a:p>
          <a:p>
            <a:endParaRPr lang="pt-BR" dirty="0" smtClean="0"/>
          </a:p>
          <a:p>
            <a:r>
              <a:rPr lang="pt-BR" dirty="0" smtClean="0"/>
              <a:t> • FONTE MINISTÉRIO  DA SAÚDE RECOMENDAÇÕES </a:t>
            </a:r>
            <a:endParaRPr lang="pt-BR"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083761" y="5716624"/>
            <a:ext cx="1477464" cy="956664"/>
          </a:xfrm>
          <a:prstGeom prst="rect">
            <a:avLst/>
          </a:prstGeom>
        </p:spPr>
      </p:pic>
    </p:spTree>
    <p:extLst>
      <p:ext uri="{BB962C8B-B14F-4D97-AF65-F5344CB8AC3E}">
        <p14:creationId xmlns:p14="http://schemas.microsoft.com/office/powerpoint/2010/main" val="98681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702231" y="283164"/>
            <a:ext cx="5257800" cy="962025"/>
          </a:xfrm>
          <a:prstGeom prst="rect">
            <a:avLst/>
          </a:prstGeom>
        </p:spPr>
      </p:pic>
      <p:pic>
        <p:nvPicPr>
          <p:cNvPr id="6" name="Imagem 5"/>
          <p:cNvPicPr>
            <a:picLocks noChangeAspect="1"/>
          </p:cNvPicPr>
          <p:nvPr/>
        </p:nvPicPr>
        <p:blipFill>
          <a:blip r:embed="rId3"/>
          <a:stretch>
            <a:fillRect/>
          </a:stretch>
        </p:blipFill>
        <p:spPr>
          <a:xfrm>
            <a:off x="145460" y="138111"/>
            <a:ext cx="3181350" cy="3324225"/>
          </a:xfrm>
          <a:prstGeom prst="rect">
            <a:avLst/>
          </a:prstGeom>
        </p:spPr>
      </p:pic>
      <p:pic>
        <p:nvPicPr>
          <p:cNvPr id="7" name="Imagem 6"/>
          <p:cNvPicPr>
            <a:picLocks noChangeAspect="1"/>
          </p:cNvPicPr>
          <p:nvPr/>
        </p:nvPicPr>
        <p:blipFill>
          <a:blip r:embed="rId4"/>
          <a:stretch>
            <a:fillRect/>
          </a:stretch>
        </p:blipFill>
        <p:spPr>
          <a:xfrm>
            <a:off x="8911318" y="539795"/>
            <a:ext cx="2977243" cy="3105572"/>
          </a:xfrm>
          <a:prstGeom prst="rect">
            <a:avLst/>
          </a:prstGeom>
        </p:spPr>
      </p:pic>
      <p:pic>
        <p:nvPicPr>
          <p:cNvPr id="8" name="Imagem 7"/>
          <p:cNvPicPr>
            <a:picLocks noChangeAspect="1"/>
          </p:cNvPicPr>
          <p:nvPr/>
        </p:nvPicPr>
        <p:blipFill>
          <a:blip r:embed="rId5"/>
          <a:stretch>
            <a:fillRect/>
          </a:stretch>
        </p:blipFill>
        <p:spPr>
          <a:xfrm>
            <a:off x="4349387" y="1576182"/>
            <a:ext cx="3219450" cy="2809875"/>
          </a:xfrm>
          <a:prstGeom prst="rect">
            <a:avLst/>
          </a:prstGeom>
        </p:spPr>
      </p:pic>
      <p:pic>
        <p:nvPicPr>
          <p:cNvPr id="9" name="Imagem 8"/>
          <p:cNvPicPr>
            <a:picLocks noChangeAspect="1"/>
          </p:cNvPicPr>
          <p:nvPr/>
        </p:nvPicPr>
        <p:blipFill>
          <a:blip r:embed="rId6"/>
          <a:stretch>
            <a:fillRect/>
          </a:stretch>
        </p:blipFill>
        <p:spPr>
          <a:xfrm>
            <a:off x="7669409" y="4373146"/>
            <a:ext cx="2483818" cy="2017667"/>
          </a:xfrm>
          <a:prstGeom prst="rect">
            <a:avLst/>
          </a:prstGeom>
        </p:spPr>
      </p:pic>
      <p:pic>
        <p:nvPicPr>
          <p:cNvPr id="10" name="Imagem 9"/>
          <p:cNvPicPr>
            <a:picLocks noChangeAspect="1"/>
          </p:cNvPicPr>
          <p:nvPr/>
        </p:nvPicPr>
        <p:blipFill>
          <a:blip r:embed="rId7"/>
          <a:stretch>
            <a:fillRect/>
          </a:stretch>
        </p:blipFill>
        <p:spPr>
          <a:xfrm>
            <a:off x="110218" y="4611190"/>
            <a:ext cx="6220913" cy="2116182"/>
          </a:xfrm>
          <a:prstGeom prst="rect">
            <a:avLst/>
          </a:prstGeom>
        </p:spPr>
      </p:pic>
      <p:pic>
        <p:nvPicPr>
          <p:cNvPr id="11" name="Imagem 10"/>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399939" y="5770708"/>
            <a:ext cx="1477464" cy="956664"/>
          </a:xfrm>
          <a:prstGeom prst="rect">
            <a:avLst/>
          </a:prstGeom>
        </p:spPr>
      </p:pic>
    </p:spTree>
    <p:extLst>
      <p:ext uri="{BB962C8B-B14F-4D97-AF65-F5344CB8AC3E}">
        <p14:creationId xmlns:p14="http://schemas.microsoft.com/office/powerpoint/2010/main" val="1764406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404949" y="566117"/>
            <a:ext cx="11220993" cy="2031325"/>
          </a:xfrm>
          <a:prstGeom prst="rect">
            <a:avLst/>
          </a:prstGeom>
        </p:spPr>
        <p:txBody>
          <a:bodyPr wrap="square">
            <a:spAutoFit/>
          </a:bodyPr>
          <a:lstStyle/>
          <a:p>
            <a:pPr algn="ctr"/>
            <a:r>
              <a:rPr lang="pt-BR" i="1" dirty="0" smtClean="0"/>
              <a:t> “A literatura aponta que a transmissão do SARS-CoV-2 ocorre pessoa a pessoa, sejam elas sintomáticas ou não. Sendo assim, os assintomáticos são fonte de infecção em potencial, espalhando o vírus</a:t>
            </a:r>
            <a:r>
              <a:rPr lang="pt-BR" dirty="0" smtClean="0"/>
              <a:t>.”  </a:t>
            </a:r>
          </a:p>
          <a:p>
            <a:r>
              <a:rPr lang="pt-BR" dirty="0" smtClean="0"/>
              <a:t>Por este motivo, as medidas protetivas e indiscriminadas são recomendadas para que se expanda ao máximo o perímetro de proteção de todos os envolvidos nos eventos. </a:t>
            </a:r>
          </a:p>
          <a:p>
            <a:r>
              <a:rPr lang="pt-BR" dirty="0" smtClean="0"/>
              <a:t> </a:t>
            </a:r>
          </a:p>
          <a:p>
            <a:r>
              <a:rPr lang="pt-BR" dirty="0" smtClean="0"/>
              <a:t>• Além do que, o tempo pelo qual os portadores assintomáticos do SARS-CoV-2 poderiam transmiti-lo ainda não está elucidado. Podendo se dar numa faixa entre 01 e 14 dias. </a:t>
            </a:r>
            <a:endParaRPr lang="pt-BR" dirty="0"/>
          </a:p>
        </p:txBody>
      </p:sp>
      <p:sp>
        <p:nvSpPr>
          <p:cNvPr id="5" name="Retângulo 4"/>
          <p:cNvSpPr/>
          <p:nvPr/>
        </p:nvSpPr>
        <p:spPr>
          <a:xfrm>
            <a:off x="561703" y="3028516"/>
            <a:ext cx="11260181" cy="3693319"/>
          </a:xfrm>
          <a:prstGeom prst="rect">
            <a:avLst/>
          </a:prstGeom>
        </p:spPr>
        <p:txBody>
          <a:bodyPr wrap="square">
            <a:spAutoFit/>
          </a:bodyPr>
          <a:lstStyle/>
          <a:p>
            <a:r>
              <a:rPr lang="pt-BR" dirty="0" smtClean="0"/>
              <a:t>Caso Provável de Infecção Humana  - Caso suspeito que apresente resultado laboratorial inconclusivo para 2019-nCoV OU com teste positivo em ensaio de </a:t>
            </a:r>
            <a:r>
              <a:rPr lang="pt-BR" dirty="0" err="1" smtClean="0"/>
              <a:t>pan-coronavírus</a:t>
            </a:r>
            <a:r>
              <a:rPr lang="pt-BR" dirty="0" smtClean="0"/>
              <a:t>.  </a:t>
            </a:r>
          </a:p>
          <a:p>
            <a:r>
              <a:rPr lang="pt-BR" dirty="0" smtClean="0"/>
              <a:t> </a:t>
            </a:r>
          </a:p>
          <a:p>
            <a:r>
              <a:rPr lang="pt-BR" dirty="0" smtClean="0"/>
              <a:t>Caso Confirmado de Infecção Humana -  Indivíduo com confirmação laboratorial conclusiva para o novo </a:t>
            </a:r>
            <a:r>
              <a:rPr lang="pt-BR" dirty="0" err="1" smtClean="0"/>
              <a:t>Coronavírus</a:t>
            </a:r>
            <a:r>
              <a:rPr lang="pt-BR" dirty="0" smtClean="0"/>
              <a:t> (2019-nCoV), independentemente de sinais e sintomas.  </a:t>
            </a:r>
          </a:p>
          <a:p>
            <a:r>
              <a:rPr lang="pt-BR" dirty="0" smtClean="0"/>
              <a:t> </a:t>
            </a:r>
          </a:p>
          <a:p>
            <a:r>
              <a:rPr lang="pt-BR" dirty="0" smtClean="0"/>
              <a:t>Caso Descartado de Infecção Humana-  Caso que se enquadre na definição de suspeito e apresente confirmação laboratorial para outro agente etiológico OU resultado negativo para 2019- </a:t>
            </a:r>
            <a:r>
              <a:rPr lang="pt-BR" dirty="0" err="1" smtClean="0"/>
              <a:t>nCoV</a:t>
            </a:r>
            <a:r>
              <a:rPr lang="pt-BR" dirty="0" smtClean="0"/>
              <a:t>. </a:t>
            </a:r>
          </a:p>
          <a:p>
            <a:r>
              <a:rPr lang="pt-BR" dirty="0" smtClean="0"/>
              <a:t> </a:t>
            </a:r>
          </a:p>
          <a:p>
            <a:r>
              <a:rPr lang="pt-BR" dirty="0" smtClean="0"/>
              <a:t>Caso Excluído de Infecção Humana -  Caso notificado que não se enquadrar na definição de caso suspeito. Nessa situação, o registro será excluído da base de dados nacional.  </a:t>
            </a:r>
          </a:p>
          <a:p>
            <a:r>
              <a:rPr lang="pt-BR" dirty="0" smtClean="0"/>
              <a:t> </a:t>
            </a:r>
          </a:p>
          <a:p>
            <a:r>
              <a:rPr lang="pt-BR" dirty="0" smtClean="0"/>
              <a:t>Fonte: Ministério da Saúde (54). </a:t>
            </a:r>
            <a:endParaRPr lang="pt-BR"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791825" y="5927993"/>
            <a:ext cx="1226003" cy="793842"/>
          </a:xfrm>
          <a:prstGeom prst="rect">
            <a:avLst/>
          </a:prstGeom>
        </p:spPr>
      </p:pic>
    </p:spTree>
    <p:extLst>
      <p:ext uri="{BB962C8B-B14F-4D97-AF65-F5344CB8AC3E}">
        <p14:creationId xmlns:p14="http://schemas.microsoft.com/office/powerpoint/2010/main" val="13208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444137" y="1060917"/>
            <a:ext cx="11454363" cy="3139321"/>
          </a:xfrm>
          <a:prstGeom prst="rect">
            <a:avLst/>
          </a:prstGeom>
        </p:spPr>
        <p:txBody>
          <a:bodyPr wrap="square">
            <a:spAutoFit/>
          </a:bodyPr>
          <a:lstStyle/>
          <a:p>
            <a:r>
              <a:rPr lang="pt-BR" dirty="0" smtClean="0"/>
              <a:t>Sabe-se que os vírus são inativados pelo álcool 70% e pelo cloro. Portanto, preconiza-se a limpeza das superfícies com detergente neutro, seguida da desinfecção com uma dessas soluções desinfetantes ou outro desinfetante padronizado pelo serviço de saúde, desde que seja regularizado junto à ANVISA.  </a:t>
            </a:r>
          </a:p>
          <a:p>
            <a:r>
              <a:rPr lang="pt-BR" dirty="0" smtClean="0"/>
              <a:t> </a:t>
            </a:r>
          </a:p>
          <a:p>
            <a:r>
              <a:rPr lang="pt-BR" dirty="0" smtClean="0"/>
              <a:t>• Para a desinfecção de superfícies, pode-se utilizar preparações à base de etanol (entre 62-71%), 0,5% de peróxido de hidrogênio (água oxigenada) ou 0,1% de hipoclorito de sódio (equivalente a uma colher de sopa de água sanitária/L de água).  </a:t>
            </a:r>
          </a:p>
          <a:p>
            <a:r>
              <a:rPr lang="pt-BR" dirty="0" smtClean="0"/>
              <a:t> </a:t>
            </a:r>
          </a:p>
          <a:p>
            <a:r>
              <a:rPr lang="pt-BR" dirty="0" smtClean="0"/>
              <a:t>• Outros agentes biocidas, como cloreto de benzalcônio a 0,050,2% ou </a:t>
            </a:r>
            <a:r>
              <a:rPr lang="pt-BR" dirty="0" err="1" smtClean="0"/>
              <a:t>digluconato</a:t>
            </a:r>
            <a:r>
              <a:rPr lang="pt-BR" dirty="0" smtClean="0"/>
              <a:t> de </a:t>
            </a:r>
            <a:r>
              <a:rPr lang="pt-BR" dirty="0" err="1" smtClean="0"/>
              <a:t>clorexidina</a:t>
            </a:r>
            <a:r>
              <a:rPr lang="pt-BR" dirty="0" smtClean="0"/>
              <a:t> a 0,02%, são menos eficazes(43). Os desinfetantes com potencial para desinfecção de superfícies incluem aqueles à base de cloro, álcoois, alguns fenóis e alguns </a:t>
            </a:r>
            <a:r>
              <a:rPr lang="pt-BR" dirty="0" err="1" smtClean="0"/>
              <a:t>iodóforos</a:t>
            </a:r>
            <a:r>
              <a:rPr lang="pt-BR" dirty="0" smtClean="0"/>
              <a:t> e o quaternário de amônio. </a:t>
            </a:r>
            <a:endParaRPr lang="pt-BR" dirty="0"/>
          </a:p>
        </p:txBody>
      </p:sp>
      <p:sp>
        <p:nvSpPr>
          <p:cNvPr id="5" name="Retângulo 4"/>
          <p:cNvSpPr/>
          <p:nvPr/>
        </p:nvSpPr>
        <p:spPr>
          <a:xfrm>
            <a:off x="1930614" y="305191"/>
            <a:ext cx="8616205" cy="523220"/>
          </a:xfrm>
          <a:prstGeom prst="rect">
            <a:avLst/>
          </a:prstGeom>
        </p:spPr>
        <p:txBody>
          <a:bodyPr wrap="none">
            <a:spAutoFit/>
          </a:bodyPr>
          <a:lstStyle/>
          <a:p>
            <a:r>
              <a:rPr lang="pt-BR" sz="2800" b="1" dirty="0" smtClean="0"/>
              <a:t>RECOMENDAÇÕES MÉDICAS – Parâmetros de Prevenção </a:t>
            </a:r>
            <a:endParaRPr lang="pt-BR" sz="2800" b="1" dirty="0"/>
          </a:p>
        </p:txBody>
      </p:sp>
      <p:pic>
        <p:nvPicPr>
          <p:cNvPr id="6" name="Imagem 5"/>
          <p:cNvPicPr>
            <a:picLocks noChangeAspect="1"/>
          </p:cNvPicPr>
          <p:nvPr/>
        </p:nvPicPr>
        <p:blipFill>
          <a:blip r:embed="rId2"/>
          <a:stretch>
            <a:fillRect/>
          </a:stretch>
        </p:blipFill>
        <p:spPr>
          <a:xfrm>
            <a:off x="235709" y="4278616"/>
            <a:ext cx="2319308" cy="2430508"/>
          </a:xfrm>
          <a:prstGeom prst="rect">
            <a:avLst/>
          </a:prstGeom>
        </p:spPr>
      </p:pic>
      <p:pic>
        <p:nvPicPr>
          <p:cNvPr id="7" name="Imagem 6"/>
          <p:cNvPicPr>
            <a:picLocks noChangeAspect="1"/>
          </p:cNvPicPr>
          <p:nvPr/>
        </p:nvPicPr>
        <p:blipFill>
          <a:blip r:embed="rId3"/>
          <a:stretch>
            <a:fillRect/>
          </a:stretch>
        </p:blipFill>
        <p:spPr>
          <a:xfrm>
            <a:off x="9517108" y="4060116"/>
            <a:ext cx="1684013" cy="2570630"/>
          </a:xfrm>
          <a:prstGeom prst="rect">
            <a:avLst/>
          </a:prstGeom>
        </p:spPr>
      </p:pic>
      <p:pic>
        <p:nvPicPr>
          <p:cNvPr id="8" name="Imagem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847547" y="5102392"/>
            <a:ext cx="2647542" cy="1528354"/>
          </a:xfrm>
          <a:prstGeom prst="rect">
            <a:avLst/>
          </a:prstGeom>
        </p:spPr>
      </p:pic>
    </p:spTree>
    <p:extLst>
      <p:ext uri="{BB962C8B-B14F-4D97-AF65-F5344CB8AC3E}">
        <p14:creationId xmlns:p14="http://schemas.microsoft.com/office/powerpoint/2010/main" val="388990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ângulo 3"/>
          <p:cNvSpPr/>
          <p:nvPr/>
        </p:nvSpPr>
        <p:spPr>
          <a:xfrm>
            <a:off x="1588803" y="448883"/>
            <a:ext cx="8616205" cy="523220"/>
          </a:xfrm>
          <a:prstGeom prst="rect">
            <a:avLst/>
          </a:prstGeom>
        </p:spPr>
        <p:txBody>
          <a:bodyPr wrap="none">
            <a:spAutoFit/>
          </a:bodyPr>
          <a:lstStyle/>
          <a:p>
            <a:r>
              <a:rPr lang="pt-BR" sz="2800" b="1" dirty="0" smtClean="0"/>
              <a:t>RECOMENDAÇÕES MÉDICAS – Parâmetros de Prevenção </a:t>
            </a:r>
            <a:endParaRPr lang="pt-BR" sz="2800" b="1" dirty="0"/>
          </a:p>
        </p:txBody>
      </p:sp>
      <p:sp>
        <p:nvSpPr>
          <p:cNvPr id="5" name="Retângulo 4"/>
          <p:cNvSpPr/>
          <p:nvPr/>
        </p:nvSpPr>
        <p:spPr>
          <a:xfrm>
            <a:off x="627017" y="1362619"/>
            <a:ext cx="10515599" cy="4524315"/>
          </a:xfrm>
          <a:prstGeom prst="rect">
            <a:avLst/>
          </a:prstGeom>
        </p:spPr>
        <p:txBody>
          <a:bodyPr wrap="square">
            <a:spAutoFit/>
          </a:bodyPr>
          <a:lstStyle/>
          <a:p>
            <a:pPr algn="just"/>
            <a:r>
              <a:rPr lang="pt-BR" dirty="0" smtClean="0"/>
              <a:t>Os testes sorológicos com identificação de anticorpos </a:t>
            </a:r>
            <a:r>
              <a:rPr lang="pt-BR" dirty="0" err="1" smtClean="0"/>
              <a:t>IgM</a:t>
            </a:r>
            <a:r>
              <a:rPr lang="pt-BR" dirty="0" smtClean="0"/>
              <a:t> e </a:t>
            </a:r>
            <a:r>
              <a:rPr lang="pt-BR" dirty="0" err="1" smtClean="0"/>
              <a:t>IgG</a:t>
            </a:r>
            <a:r>
              <a:rPr lang="pt-BR" dirty="0" smtClean="0"/>
              <a:t> ao SARS-CoV-2, aplicados como testes rápidos ou processados em laboratório, não são recomendados para a confirmação diagnóstica de pacientes com sintomas de início recente.  </a:t>
            </a:r>
          </a:p>
          <a:p>
            <a:pPr algn="just"/>
            <a:r>
              <a:rPr lang="pt-BR" dirty="0" smtClean="0"/>
              <a:t> </a:t>
            </a:r>
          </a:p>
          <a:p>
            <a:pPr algn="just"/>
            <a:r>
              <a:rPr lang="pt-BR" dirty="0" smtClean="0"/>
              <a:t>Embora esses testes apresentem boa acurácia diagnóstica em pacientes com tempo de evolução do quadro superior a oito dias, o tempo de janela imunológica reduz a sensibilidade do teste, quando aplicado em fases mais precoces.  </a:t>
            </a:r>
          </a:p>
          <a:p>
            <a:pPr algn="just"/>
            <a:r>
              <a:rPr lang="pt-BR" dirty="0" smtClean="0"/>
              <a:t> </a:t>
            </a:r>
          </a:p>
          <a:p>
            <a:pPr algn="just"/>
            <a:r>
              <a:rPr lang="pt-BR" dirty="0" smtClean="0"/>
              <a:t>O papel dos testes rápidos no rastreio de pessoas assintomáticas ou na identificação de pessoas com anticorpos </a:t>
            </a:r>
            <a:r>
              <a:rPr lang="pt-BR" dirty="0" err="1" smtClean="0"/>
              <a:t>IgM</a:t>
            </a:r>
            <a:r>
              <a:rPr lang="pt-BR" dirty="0" smtClean="0"/>
              <a:t> com o intuito de presumir imunidade adquirida permanece incerto. </a:t>
            </a:r>
          </a:p>
          <a:p>
            <a:pPr algn="just"/>
            <a:r>
              <a:rPr lang="pt-BR" dirty="0" smtClean="0"/>
              <a:t> </a:t>
            </a:r>
          </a:p>
          <a:p>
            <a:pPr algn="just"/>
            <a:r>
              <a:rPr lang="pt-BR" dirty="0" smtClean="0"/>
              <a:t>Os testes rápidos estão divididos em duas categorias:  </a:t>
            </a:r>
          </a:p>
          <a:p>
            <a:pPr algn="just"/>
            <a:r>
              <a:rPr lang="pt-BR" dirty="0" smtClean="0"/>
              <a:t> </a:t>
            </a:r>
          </a:p>
          <a:p>
            <a:pPr marL="400050" indent="-400050" algn="just">
              <a:buAutoNum type="romanUcParenR"/>
            </a:pPr>
            <a:r>
              <a:rPr lang="pt-BR" dirty="0" smtClean="0"/>
              <a:t>Testes para detecção de anticorpos de SARS-CoV-2 em amostras de sangue total, soro e plasma; e  </a:t>
            </a:r>
          </a:p>
          <a:p>
            <a:pPr marL="400050" indent="-400050" algn="just">
              <a:buAutoNum type="romanUcParenR"/>
            </a:pPr>
            <a:r>
              <a:rPr lang="pt-BR" dirty="0" smtClean="0"/>
              <a:t>Testes de </a:t>
            </a:r>
            <a:r>
              <a:rPr lang="pt-BR" dirty="0" err="1" smtClean="0"/>
              <a:t>swab</a:t>
            </a:r>
            <a:r>
              <a:rPr lang="pt-BR" dirty="0" smtClean="0"/>
              <a:t> de nasofaringe e/ou orofaringe para detecção do antígeno viral por técnicas  de </a:t>
            </a:r>
            <a:r>
              <a:rPr lang="pt-BR" dirty="0" err="1" smtClean="0"/>
              <a:t>imunofluorescência</a:t>
            </a:r>
            <a:r>
              <a:rPr lang="pt-BR" dirty="0" smtClean="0"/>
              <a:t>. </a:t>
            </a:r>
            <a:endParaRPr lang="pt-BR" dirty="0"/>
          </a:p>
        </p:txBody>
      </p:sp>
      <p:pic>
        <p:nvPicPr>
          <p:cNvPr id="7" name="Imagem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399939" y="5770708"/>
            <a:ext cx="1477464" cy="956664"/>
          </a:xfrm>
          <a:prstGeom prst="rect">
            <a:avLst/>
          </a:prstGeom>
        </p:spPr>
      </p:pic>
    </p:spTree>
    <p:extLst>
      <p:ext uri="{BB962C8B-B14F-4D97-AF65-F5344CB8AC3E}">
        <p14:creationId xmlns:p14="http://schemas.microsoft.com/office/powerpoint/2010/main" val="358552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521969" y="182881"/>
            <a:ext cx="11064785" cy="6675120"/>
          </a:xfrm>
          <a:prstGeom prst="rect">
            <a:avLst/>
          </a:prstGeom>
        </p:spPr>
      </p:pic>
      <p:pic>
        <p:nvPicPr>
          <p:cNvPr id="6" name="Imagem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208623" y="304801"/>
            <a:ext cx="1048294" cy="678775"/>
          </a:xfrm>
          <a:prstGeom prst="rect">
            <a:avLst/>
          </a:prstGeom>
        </p:spPr>
      </p:pic>
    </p:spTree>
    <p:extLst>
      <p:ext uri="{BB962C8B-B14F-4D97-AF65-F5344CB8AC3E}">
        <p14:creationId xmlns:p14="http://schemas.microsoft.com/office/powerpoint/2010/main" val="3871658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441356" y="5796513"/>
            <a:ext cx="1245767" cy="719147"/>
          </a:xfrm>
          <a:prstGeom prst="rect">
            <a:avLst/>
          </a:prstGeom>
        </p:spPr>
      </p:pic>
      <p:sp>
        <p:nvSpPr>
          <p:cNvPr id="4" name="Retângulo 3"/>
          <p:cNvSpPr/>
          <p:nvPr/>
        </p:nvSpPr>
        <p:spPr>
          <a:xfrm>
            <a:off x="3261176" y="292128"/>
            <a:ext cx="6656759" cy="523220"/>
          </a:xfrm>
          <a:prstGeom prst="rect">
            <a:avLst/>
          </a:prstGeom>
        </p:spPr>
        <p:txBody>
          <a:bodyPr wrap="none">
            <a:spAutoFit/>
          </a:bodyPr>
          <a:lstStyle/>
          <a:p>
            <a:r>
              <a:rPr lang="pt-BR" sz="2800" b="1" dirty="0" smtClean="0"/>
              <a:t>TREINAMENTO – Parâmetros de Prevenção </a:t>
            </a:r>
            <a:endParaRPr lang="pt-BR" sz="2800" b="1" dirty="0"/>
          </a:p>
        </p:txBody>
      </p:sp>
      <p:sp>
        <p:nvSpPr>
          <p:cNvPr id="5" name="Retângulo 4"/>
          <p:cNvSpPr/>
          <p:nvPr/>
        </p:nvSpPr>
        <p:spPr>
          <a:xfrm>
            <a:off x="627018" y="914127"/>
            <a:ext cx="10437222" cy="5601533"/>
          </a:xfrm>
          <a:prstGeom prst="rect">
            <a:avLst/>
          </a:prstGeom>
        </p:spPr>
        <p:txBody>
          <a:bodyPr wrap="square">
            <a:spAutoFit/>
          </a:bodyPr>
          <a:lstStyle/>
          <a:p>
            <a:pPr algn="just"/>
            <a:r>
              <a:rPr lang="pt-BR" sz="2000" b="1" dirty="0" smtClean="0"/>
              <a:t>Condições de treinamento:</a:t>
            </a:r>
          </a:p>
          <a:p>
            <a:pPr algn="just"/>
            <a:endParaRPr lang="pt-BR" sz="1000" dirty="0" smtClean="0"/>
          </a:p>
          <a:p>
            <a:pPr algn="just"/>
            <a:r>
              <a:rPr lang="pt-BR" sz="2000" dirty="0" smtClean="0"/>
              <a:t>* Cada JOGADOR deve planejar e tomar as medidas de proteção e higiene em suas instalações, de acordo com as recomendações das autoridades de saúde; </a:t>
            </a:r>
          </a:p>
          <a:p>
            <a:pPr algn="just"/>
            <a:r>
              <a:rPr lang="pt-BR" sz="2000" dirty="0" smtClean="0"/>
              <a:t>* Antes da retomada das atividades, certificar-se de que as instalações de prática do treinamento tenham sido devidamente higienizadas;</a:t>
            </a:r>
          </a:p>
          <a:p>
            <a:pPr algn="just"/>
            <a:r>
              <a:rPr lang="pt-BR" sz="2000" dirty="0" smtClean="0"/>
              <a:t>* Certificar-se de que foram adotados protocolos de limpeza e uso de materiais (chinelos, toalhas, garrafas e copos descartáveis) tenham sido disponibilizados nas instalações; </a:t>
            </a:r>
          </a:p>
          <a:p>
            <a:pPr algn="just"/>
            <a:r>
              <a:rPr lang="pt-BR" sz="2000" dirty="0" smtClean="0"/>
              <a:t>* Avaliar as condições gerais de saúde de todos os componentes que terão participação e função nas atividades de preparação da equipe. </a:t>
            </a:r>
          </a:p>
          <a:p>
            <a:pPr algn="just"/>
            <a:endParaRPr lang="pt-BR" sz="2000" dirty="0" smtClean="0"/>
          </a:p>
          <a:p>
            <a:pPr algn="just"/>
            <a:r>
              <a:rPr lang="pt-BR" sz="2000" b="1" dirty="0" smtClean="0"/>
              <a:t>Condições de saúde </a:t>
            </a:r>
          </a:p>
          <a:p>
            <a:pPr algn="just"/>
            <a:endParaRPr lang="pt-BR" sz="1000" dirty="0" smtClean="0"/>
          </a:p>
          <a:p>
            <a:pPr algn="just"/>
            <a:r>
              <a:rPr lang="pt-BR" sz="2000" dirty="0" smtClean="0"/>
              <a:t>* Cada equipe deverá zelar pelo monitoramento e cuidados de saúde geral, de acordo com as recomendações do suporte médico da equipe; </a:t>
            </a:r>
          </a:p>
          <a:p>
            <a:pPr algn="just"/>
            <a:r>
              <a:rPr lang="pt-BR" sz="2000" dirty="0" smtClean="0"/>
              <a:t>* Recomenda-se a cada jogador, antes do início dos  treinamentos , realize o teste do COVID 19: </a:t>
            </a:r>
          </a:p>
          <a:p>
            <a:pPr algn="just"/>
            <a:endParaRPr lang="pt-BR" sz="2000" dirty="0" smtClean="0"/>
          </a:p>
          <a:p>
            <a:pPr algn="just"/>
            <a:r>
              <a:rPr lang="pt-BR" sz="2000" b="1" dirty="0" smtClean="0"/>
              <a:t>Testar a OXIMETRIA e tempetura corporal antes de cada atividade. </a:t>
            </a:r>
          </a:p>
          <a:p>
            <a:pPr algn="just"/>
            <a:r>
              <a:rPr lang="pt-BR" dirty="0" smtClean="0"/>
              <a:t> </a:t>
            </a:r>
            <a:endParaRPr lang="pt-BR" dirty="0"/>
          </a:p>
        </p:txBody>
      </p:sp>
    </p:spTree>
    <p:extLst>
      <p:ext uri="{BB962C8B-B14F-4D97-AF65-F5344CB8AC3E}">
        <p14:creationId xmlns:p14="http://schemas.microsoft.com/office/powerpoint/2010/main" val="351442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17227</TotalTime>
  <Words>2216</Words>
  <Application>Microsoft Office PowerPoint</Application>
  <PresentationFormat>Widescreen</PresentationFormat>
  <Paragraphs>169</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Priscila</dc:creator>
  <cp:lastModifiedBy>Priscila</cp:lastModifiedBy>
  <cp:revision>69</cp:revision>
  <dcterms:created xsi:type="dcterms:W3CDTF">2020-06-10T18:24:03Z</dcterms:created>
  <dcterms:modified xsi:type="dcterms:W3CDTF">2021-06-07T17:37:18Z</dcterms:modified>
</cp:coreProperties>
</file>